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3" r:id="rId1"/>
  </p:sldMasterIdLst>
  <p:notesMasterIdLst>
    <p:notesMasterId r:id="rId25"/>
  </p:notesMasterIdLst>
  <p:handoutMasterIdLst>
    <p:handoutMasterId r:id="rId26"/>
  </p:handoutMasterIdLst>
  <p:sldIdLst>
    <p:sldId id="355" r:id="rId2"/>
    <p:sldId id="555" r:id="rId3"/>
    <p:sldId id="556" r:id="rId4"/>
    <p:sldId id="299" r:id="rId5"/>
    <p:sldId id="313" r:id="rId6"/>
    <p:sldId id="557" r:id="rId7"/>
    <p:sldId id="278" r:id="rId8"/>
    <p:sldId id="305" r:id="rId9"/>
    <p:sldId id="551" r:id="rId10"/>
    <p:sldId id="539" r:id="rId11"/>
    <p:sldId id="545" r:id="rId12"/>
    <p:sldId id="560" r:id="rId13"/>
    <p:sldId id="543" r:id="rId14"/>
    <p:sldId id="553" r:id="rId15"/>
    <p:sldId id="546" r:id="rId16"/>
    <p:sldId id="541" r:id="rId17"/>
    <p:sldId id="559" r:id="rId18"/>
    <p:sldId id="542" r:id="rId19"/>
    <p:sldId id="558" r:id="rId20"/>
    <p:sldId id="520" r:id="rId21"/>
    <p:sldId id="277" r:id="rId22"/>
    <p:sldId id="312" r:id="rId23"/>
    <p:sldId id="55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C8B20"/>
    <a:srgbClr val="F5C38B"/>
    <a:srgbClr val="FF99FF"/>
    <a:srgbClr val="F6B8F2"/>
    <a:srgbClr val="1F0385"/>
    <a:srgbClr val="A10C0C"/>
    <a:srgbClr val="11005A"/>
    <a:srgbClr val="10253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1031" autoAdjust="0"/>
  </p:normalViewPr>
  <p:slideViewPr>
    <p:cSldViewPr snapToGrid="0">
      <p:cViewPr varScale="1">
        <p:scale>
          <a:sx n="108" d="100"/>
          <a:sy n="108" d="100"/>
        </p:scale>
        <p:origin x="76" y="1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097E85-FAF4-473A-9F3D-A1349AF463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#MarriedCouplesinCLE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0492C1-36F5-4A0F-BD5C-7B7E7D9842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98A13-EF62-4B8B-8E2D-A697EEF7F99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3F22-6EC2-4902-A0BC-3CC5C50187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453DD-CD4E-463E-9226-F48270F7D5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2BB82-C8E9-468E-A37E-A3DDAE7F6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9379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#MarriedCouplesinCLE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E4020-1418-4934-A120-8C9A62AAF5FB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24535-B1D5-47F9-BDA9-2C98E6CEF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4114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2C4ED-08FE-4C38-9A29-7AFEC3F984D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2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BF45-B074-4E84-AAAA-5B553F2DF9D1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8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82F-A6AA-4ED9-AA47-CBDF523E6D20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7717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82F-A6AA-4ED9-AA47-CBDF523E6D20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081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82F-A6AA-4ED9-AA47-CBDF523E6D20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018903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82F-A6AA-4ED9-AA47-CBDF523E6D20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9878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82F-A6AA-4ED9-AA47-CBDF523E6D20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15677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82F-A6AA-4ED9-AA47-CBDF523E6D20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7385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82F-A6AA-4ED9-AA47-CBDF523E6D20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00932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82F-A6AA-4ED9-AA47-CBDF523E6D20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6337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82F-A6AA-4ED9-AA47-CBDF523E6D20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78080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E15-33D5-400A-BECA-7AAB86D133EA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6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82F-A6AA-4ED9-AA47-CBDF523E6D20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53296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82F-A6AA-4ED9-AA47-CBDF523E6D20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614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E25E-9CF5-495F-9D4F-8746F3A08485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5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FFA6-B8C9-4774-A6C0-5331248060A1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94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82F-A6AA-4ED9-AA47-CBDF523E6D20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0807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5BFF-28FF-40FB-ABAF-7B840A45A7EF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33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906E82F-A6AA-4ED9-AA47-CBDF523E6D20}" type="datetime1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#MarriedCouplesinCLE                                       LaRese Purnell, MBA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50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a.gov/" TargetMode="External"/><Relationship Id="rId2" Type="http://schemas.openxmlformats.org/officeDocument/2006/relationships/hyperlink" Target="http://www.bankrate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fehappens.org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tuit.com/" TargetMode="External"/><Relationship Id="rId13" Type="http://schemas.openxmlformats.org/officeDocument/2006/relationships/hyperlink" Target="http://www.budgetpulse.com/" TargetMode="External"/><Relationship Id="rId18" Type="http://schemas.openxmlformats.org/officeDocument/2006/relationships/hyperlink" Target="http://www.dnb.com/" TargetMode="External"/><Relationship Id="rId3" Type="http://schemas.openxmlformats.org/officeDocument/2006/relationships/hyperlink" Target="http://www.sba.gov/" TargetMode="External"/><Relationship Id="rId7" Type="http://schemas.openxmlformats.org/officeDocument/2006/relationships/hyperlink" Target="http://www.legalzoom.com/" TargetMode="External"/><Relationship Id="rId12" Type="http://schemas.openxmlformats.org/officeDocument/2006/relationships/hyperlink" Target="http://www.budgettracker.com/" TargetMode="External"/><Relationship Id="rId17" Type="http://schemas.openxmlformats.org/officeDocument/2006/relationships/hyperlink" Target="http://www.nslds.ed.gov/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://www.creditreport.com/" TargetMode="External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ocketlawyer.gov/" TargetMode="External"/><Relationship Id="rId11" Type="http://schemas.openxmlformats.org/officeDocument/2006/relationships/hyperlink" Target="http://www.mint.com/" TargetMode="External"/><Relationship Id="rId5" Type="http://schemas.openxmlformats.org/officeDocument/2006/relationships/hyperlink" Target="http://www.irs.gov/" TargetMode="External"/><Relationship Id="rId15" Type="http://schemas.openxmlformats.org/officeDocument/2006/relationships/hyperlink" Target="http://www.annualcreditreport.com/" TargetMode="External"/><Relationship Id="rId10" Type="http://schemas.openxmlformats.org/officeDocument/2006/relationships/hyperlink" Target="http://www.zero.com/" TargetMode="External"/><Relationship Id="rId19" Type="http://schemas.openxmlformats.org/officeDocument/2006/relationships/hyperlink" Target="http://www.lifehappens.org/" TargetMode="External"/><Relationship Id="rId4" Type="http://schemas.openxmlformats.org/officeDocument/2006/relationships/hyperlink" Target="http://www.score.org/" TargetMode="External"/><Relationship Id="rId9" Type="http://schemas.openxmlformats.org/officeDocument/2006/relationships/hyperlink" Target="http://www.freshbooks.com/" TargetMode="External"/><Relationship Id="rId14" Type="http://schemas.openxmlformats.org/officeDocument/2006/relationships/hyperlink" Target="http://www.creditkarma.com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349BAF-67C0-4A64-A98D-EDAB6927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232" y="6124222"/>
            <a:ext cx="681575" cy="603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9F5EF9-3605-4C50-8C59-9F14EE0F9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19" y="6124222"/>
            <a:ext cx="681575" cy="603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ECD69F-A3DF-4D8D-866C-D22600FEE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645" y="6124222"/>
            <a:ext cx="681575" cy="603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2289" y="1952686"/>
            <a:ext cx="8917857" cy="2418736"/>
          </a:xfrm>
        </p:spPr>
        <p:txBody>
          <a:bodyPr anchor="t">
            <a:normAutofit fontScale="90000"/>
          </a:bodyPr>
          <a:lstStyle/>
          <a:p>
            <a:pPr algn="l"/>
            <a:br>
              <a:rPr lang="en-US" sz="2200" b="1" dirty="0"/>
            </a:br>
            <a:br>
              <a:rPr lang="en-US" sz="5400" b="1" dirty="0"/>
            </a:br>
            <a:r>
              <a:rPr lang="en-US" sz="6700" b="1" dirty="0">
                <a:solidFill>
                  <a:srgbClr val="FF9900"/>
                </a:solidFill>
              </a:rPr>
              <a:t>23 Financial Tips 2023</a:t>
            </a:r>
            <a:br>
              <a:rPr lang="en-US" sz="6700" b="1" dirty="0"/>
            </a:br>
            <a:br>
              <a:rPr lang="en-US" sz="6700" b="1" dirty="0"/>
            </a:br>
            <a:r>
              <a:rPr lang="en-US" sz="6700" b="1" dirty="0"/>
              <a:t>    </a:t>
            </a:r>
            <a:br>
              <a:rPr lang="en-US" sz="6700" b="1" dirty="0"/>
            </a:br>
            <a:r>
              <a:rPr lang="en-US" sz="6700" b="1" dirty="0"/>
              <a:t>                   </a:t>
            </a:r>
            <a:r>
              <a:rPr lang="en-US" sz="3600" b="1" dirty="0"/>
              <a:t>@laresepurnell</a:t>
            </a: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54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5400" b="1" dirty="0"/>
            </a:br>
            <a:br>
              <a:rPr lang="en-US" sz="5400" b="1" dirty="0"/>
            </a:b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2009" y="434225"/>
            <a:ext cx="3541999" cy="1621404"/>
          </a:xfrm>
        </p:spPr>
        <p:txBody>
          <a:bodyPr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800" b="1" dirty="0"/>
              <a:t>LaRese Purnell, MBA</a:t>
            </a:r>
          </a:p>
          <a:p>
            <a:pPr algn="l">
              <a:lnSpc>
                <a:spcPct val="90000"/>
              </a:lnSpc>
            </a:pPr>
            <a:r>
              <a:rPr lang="en-US" sz="1800" b="1" dirty="0"/>
              <a:t>Managing Partner </a:t>
            </a:r>
          </a:p>
          <a:p>
            <a:pPr algn="l">
              <a:lnSpc>
                <a:spcPct val="90000"/>
              </a:lnSpc>
            </a:pPr>
            <a:r>
              <a:rPr lang="en-US" sz="1800" b="1" dirty="0"/>
              <a:t>CLE Consulting Firm</a:t>
            </a:r>
          </a:p>
          <a:p>
            <a:pPr algn="l">
              <a:lnSpc>
                <a:spcPct val="9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9B1B66-BC8A-4F86-AFCF-F7C2EA48FCDA}"/>
              </a:ext>
            </a:extLst>
          </p:cNvPr>
          <p:cNvSpPr/>
          <p:nvPr/>
        </p:nvSpPr>
        <p:spPr>
          <a:xfrm flipH="1">
            <a:off x="1598211" y="5347939"/>
            <a:ext cx="1059378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               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               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57EAEFC-E542-4EE6-B38B-CA89695ED1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838E3AB0-4666-44A6-B768-405558FDD2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65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A264A-E989-435B-B4E4-1A7AD7C3F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07" y="-567070"/>
            <a:ext cx="10990705" cy="7371631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en-US" sz="2400" b="1" dirty="0"/>
          </a:p>
          <a:p>
            <a:pPr marL="514350" indent="-514350">
              <a:buFont typeface="+mj-lt"/>
              <a:buAutoNum type="arabicPeriod"/>
            </a:pPr>
            <a:endParaRPr lang="en-US" sz="2400" b="1" dirty="0"/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Refinance or Consolidate “ALL” debts </a:t>
            </a:r>
          </a:p>
          <a:p>
            <a:pPr lvl="2"/>
            <a:r>
              <a:rPr lang="en-US" sz="2000" dirty="0"/>
              <a:t>ex. Mortgage, Credit Cards or Vehicle (Weekly or Bi-Weekly Payments Only)</a:t>
            </a:r>
          </a:p>
          <a:p>
            <a:pPr lvl="2"/>
            <a:r>
              <a:rPr lang="en-US" sz="2000" dirty="0"/>
              <a:t>Utilize local Credit Union, Faith Community United Credit Union (0% Offers)</a:t>
            </a:r>
          </a:p>
          <a:p>
            <a:pPr lvl="2"/>
            <a:r>
              <a:rPr lang="en-US" sz="2000" dirty="0"/>
              <a:t>Downsize – Home or Vehicle </a:t>
            </a:r>
          </a:p>
          <a:p>
            <a:pPr lvl="2"/>
            <a:r>
              <a:rPr lang="en-US" sz="2000" dirty="0"/>
              <a:t>Research rates are </a:t>
            </a:r>
            <a:r>
              <a:rPr lang="en-US" sz="20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www.bankrate.com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Create your Power of Five</a:t>
            </a:r>
            <a:endParaRPr lang="en-US" b="1" dirty="0"/>
          </a:p>
          <a:p>
            <a:pPr lvl="2"/>
            <a:r>
              <a:rPr lang="en-US" sz="1800" dirty="0"/>
              <a:t>Accountant, Lawyer, Insurance Broker, </a:t>
            </a:r>
            <a:r>
              <a:rPr lang="en-US" sz="1800" b="1" dirty="0"/>
              <a:t>Financial Advisor </a:t>
            </a:r>
            <a:r>
              <a:rPr lang="en-US" sz="1800" dirty="0"/>
              <a:t>and Banker </a:t>
            </a:r>
          </a:p>
          <a:p>
            <a:pPr lvl="2"/>
            <a:r>
              <a:rPr lang="en-US" sz="1800" dirty="0"/>
              <a:t>(HR &amp;Marketing)</a:t>
            </a:r>
          </a:p>
          <a:p>
            <a:pPr lvl="2"/>
            <a:r>
              <a:rPr lang="en-US" sz="1800" dirty="0"/>
              <a:t>Build your money team based on relationships, accountability, referrals, strategy alignment and expertise/credentials. (Fiduciary)(CFP)-Board 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Start a Roth IRA (100% $6.5K), SEP or Simple IRA</a:t>
            </a:r>
          </a:p>
          <a:p>
            <a:pPr lvl="2"/>
            <a:r>
              <a:rPr lang="en-US" sz="2000" dirty="0"/>
              <a:t>Meet with your Financial or Investment Advisor (Bi-Annually)</a:t>
            </a:r>
          </a:p>
          <a:p>
            <a:pPr lvl="2"/>
            <a:r>
              <a:rPr lang="en-US" sz="2000" dirty="0"/>
              <a:t>Consider a Roth for your minor’s (*Entrepreneurs $6,500 Roth and $6,000 Pay)</a:t>
            </a:r>
          </a:p>
          <a:p>
            <a:pPr lvl="2"/>
            <a:r>
              <a:rPr lang="en-US" sz="2000" dirty="0"/>
              <a:t>$6,500 per year, $1,000 catch up over 50 ($7,500)</a:t>
            </a:r>
          </a:p>
          <a:p>
            <a:pPr lvl="2"/>
            <a:r>
              <a:rPr lang="en-US" sz="2000" dirty="0"/>
              <a:t>Roth (Tax-free) vs. Traditional (Tax-deferred) – </a:t>
            </a:r>
            <a:r>
              <a:rPr lang="en-US" sz="2000" dirty="0">
                <a:solidFill>
                  <a:srgbClr val="FFFF00"/>
                </a:solidFill>
              </a:rPr>
              <a:t>Convert to a Roth at low-income year</a:t>
            </a:r>
          </a:p>
          <a:p>
            <a:pPr lvl="2"/>
            <a:r>
              <a:rPr lang="en-US" sz="2000" dirty="0"/>
              <a:t>Create investment strategies to prepare for retirement, education and business needs </a:t>
            </a:r>
          </a:p>
          <a:p>
            <a:pPr lvl="2"/>
            <a:r>
              <a:rPr lang="en-US" sz="2000" dirty="0"/>
              <a:t>Exercise: </a:t>
            </a:r>
            <a:r>
              <a:rPr lang="en-US" sz="20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www.ssa.gov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  <a:p>
            <a:pPr marL="548640" lvl="2" indent="0">
              <a:buNone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509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A264A-E989-435B-B4E4-1A7AD7C3F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05" y="233917"/>
            <a:ext cx="11150009" cy="70245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4.   Open an HSA (Health Savings Account)/ FSA (Flexible Savings Plan)</a:t>
            </a:r>
          </a:p>
          <a:p>
            <a:pPr lvl="2"/>
            <a:r>
              <a:rPr lang="en-US" sz="1900" dirty="0"/>
              <a:t>Pre-tax medical expenses</a:t>
            </a:r>
          </a:p>
          <a:p>
            <a:pPr lvl="2"/>
            <a:r>
              <a:rPr lang="en-US" sz="1900" dirty="0"/>
              <a:t>Reduce your taxable income</a:t>
            </a:r>
          </a:p>
          <a:p>
            <a:pPr lvl="2"/>
            <a:r>
              <a:rPr lang="en-US" sz="1900" dirty="0"/>
              <a:t>Self-Only Coverage $3,850, Family Coverage $7,750 </a:t>
            </a:r>
            <a:r>
              <a:rPr lang="en-US" sz="2000" b="1" dirty="0"/>
              <a:t>(2023 Up 5%) </a:t>
            </a:r>
          </a:p>
          <a:p>
            <a:pPr lvl="2"/>
            <a:r>
              <a:rPr lang="en-US" sz="2000" dirty="0"/>
              <a:t>Age 55+ $1,000 catch up</a:t>
            </a:r>
            <a:endParaRPr lang="en-US" sz="2500" dirty="0"/>
          </a:p>
          <a:p>
            <a:pPr marL="457200" indent="-457200">
              <a:buAutoNum type="arabicPeriod" startAt="5"/>
            </a:pPr>
            <a:r>
              <a:rPr lang="en-US" sz="2400" b="1" dirty="0"/>
              <a:t>Purchase or Increase Life Insurance (Permanent, Variable or Term)</a:t>
            </a:r>
          </a:p>
          <a:p>
            <a:pPr lvl="2"/>
            <a:r>
              <a:rPr lang="en-US" sz="2000" dirty="0"/>
              <a:t>Purchase whole life for kids at a young age – cash value strategy</a:t>
            </a:r>
          </a:p>
          <a:p>
            <a:pPr lvl="2"/>
            <a:r>
              <a:rPr lang="en-US" sz="2000" dirty="0"/>
              <a:t>Possible investment vehicle</a:t>
            </a:r>
          </a:p>
          <a:p>
            <a:pPr lvl="2"/>
            <a:r>
              <a:rPr lang="en-US" sz="2000" dirty="0"/>
              <a:t>Employer or individually owned policies (Portable)</a:t>
            </a:r>
          </a:p>
          <a:p>
            <a:pPr lvl="2"/>
            <a:r>
              <a:rPr lang="en-US" sz="2000" dirty="0"/>
              <a:t>Purchase at least 10-15 times your annual income (age of your child)</a:t>
            </a:r>
          </a:p>
          <a:p>
            <a:pPr lvl="2"/>
            <a:r>
              <a:rPr lang="en-US" sz="2000" b="1" dirty="0"/>
              <a:t>Exercise</a:t>
            </a:r>
            <a:r>
              <a:rPr lang="en-US" sz="2000" dirty="0"/>
              <a:t>: </a:t>
            </a:r>
            <a:r>
              <a:rPr lang="en-US" sz="2000" dirty="0">
                <a:hlinkClick r:id="rId2"/>
              </a:rPr>
              <a:t>www.lifehappens.org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400" b="1" dirty="0"/>
              <a:t>6.   Start or maximize your 401K (max. $22,500)(2023)</a:t>
            </a:r>
          </a:p>
          <a:p>
            <a:pPr lvl="2"/>
            <a:r>
              <a:rPr lang="en-US" sz="2000" dirty="0"/>
              <a:t>Create tax strategy, to reduce liability and increase after tax wealth</a:t>
            </a:r>
          </a:p>
          <a:p>
            <a:pPr lvl="2"/>
            <a:r>
              <a:rPr lang="en-US" sz="2000" dirty="0"/>
              <a:t>Explore your full retirement plan make sure if aligns with future goals</a:t>
            </a:r>
          </a:p>
          <a:p>
            <a:pPr lvl="2"/>
            <a:r>
              <a:rPr lang="en-US" sz="2000" dirty="0"/>
              <a:t>Maximize your match</a:t>
            </a:r>
          </a:p>
          <a:p>
            <a:pPr lvl="2"/>
            <a:r>
              <a:rPr lang="en-US" sz="2000" dirty="0"/>
              <a:t>1-3% Increase each year</a:t>
            </a:r>
          </a:p>
          <a:p>
            <a:pPr lvl="2"/>
            <a:r>
              <a:rPr lang="en-US" sz="2000" dirty="0"/>
              <a:t>Catch up over 50 - $7,500 total of $30,000</a:t>
            </a:r>
          </a:p>
          <a:p>
            <a:pPr lvl="2"/>
            <a:r>
              <a:rPr lang="en-US" sz="2000" dirty="0"/>
              <a:t>Beneficiaries Updates</a:t>
            </a:r>
          </a:p>
          <a:p>
            <a:pPr marL="548640" lvl="2" indent="0">
              <a:buNone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25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7B8E-A028-FEA9-D3A1-53B808B5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Proverbs 13:22 (King James)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89026-71C7-D9CC-ABD2-026797F4E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4400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A good </a:t>
            </a:r>
            <a:r>
              <a:rPr lang="en-US" sz="4400" b="0" i="1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man</a:t>
            </a:r>
            <a:r>
              <a:rPr lang="en-US" sz="4400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 leaveth an inheritance to his children's children: and the wealth of the sinner </a:t>
            </a:r>
            <a:r>
              <a:rPr lang="en-US" sz="4400" b="0" i="1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is</a:t>
            </a:r>
            <a:r>
              <a:rPr lang="en-US" sz="4400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 laid up for the just.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83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06C7F-038E-495B-8DA5-D84F7F7AD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21 Financial tips for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A264A-E989-435B-B4E4-1A7AD7C3F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8" y="285009"/>
            <a:ext cx="10507084" cy="59544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7</a:t>
            </a:r>
            <a:r>
              <a:rPr lang="en-US" sz="2400" dirty="0"/>
              <a:t>. </a:t>
            </a:r>
            <a:r>
              <a:rPr lang="en-US" sz="2400" b="1" dirty="0"/>
              <a:t>Establish a Family Trust Agreement/ Estate Plan to protect all your assets</a:t>
            </a:r>
          </a:p>
          <a:p>
            <a:pPr lvl="1"/>
            <a:r>
              <a:rPr lang="en-US" sz="2400" dirty="0"/>
              <a:t>Meet with attorney and/or financial institution</a:t>
            </a:r>
          </a:p>
          <a:p>
            <a:pPr lvl="1"/>
            <a:r>
              <a:rPr lang="en-US" sz="2400" dirty="0"/>
              <a:t>Avoid probate and properly transfer assets while still living</a:t>
            </a:r>
          </a:p>
          <a:p>
            <a:pPr lvl="1"/>
            <a:r>
              <a:rPr lang="en-US" sz="2400" dirty="0"/>
              <a:t>Tax benefits</a:t>
            </a:r>
          </a:p>
          <a:p>
            <a:pPr marL="0" indent="0">
              <a:buNone/>
            </a:pPr>
            <a:r>
              <a:rPr lang="en-US" sz="2400" b="1" dirty="0"/>
              <a:t>8</a:t>
            </a:r>
            <a:r>
              <a:rPr lang="en-US" sz="2400" dirty="0"/>
              <a:t>. </a:t>
            </a:r>
            <a:r>
              <a:rPr lang="en-US" sz="2400" b="1" dirty="0"/>
              <a:t>Create, Discuss and Update your Will  </a:t>
            </a:r>
          </a:p>
          <a:p>
            <a:pPr lvl="1"/>
            <a:r>
              <a:rPr lang="en-US" sz="2200" dirty="0"/>
              <a:t>Discuss and Establish beneficiaries (Annually or Based on Life Changes)</a:t>
            </a:r>
          </a:p>
          <a:p>
            <a:pPr lvl="1"/>
            <a:r>
              <a:rPr lang="en-US" sz="2200" dirty="0"/>
              <a:t>Designate Executor, Guardianship and Avoid Probate</a:t>
            </a:r>
          </a:p>
          <a:p>
            <a:pPr lvl="1"/>
            <a:r>
              <a:rPr lang="en-US" sz="2200" dirty="0"/>
              <a:t>Create and Notarize Original Copy </a:t>
            </a:r>
          </a:p>
          <a:p>
            <a:pPr marL="0" indent="0">
              <a:buNone/>
            </a:pPr>
            <a:r>
              <a:rPr lang="en-US" sz="2400" b="1" dirty="0"/>
              <a:t>9</a:t>
            </a:r>
            <a:r>
              <a:rPr lang="en-US" sz="2400" dirty="0"/>
              <a:t>. </a:t>
            </a:r>
            <a:r>
              <a:rPr lang="en-US" sz="2400" b="1" dirty="0"/>
              <a:t>Create a Durable Power of Attorney (POA), Health Care Proxy/ Advance Medical Directive</a:t>
            </a:r>
          </a:p>
          <a:p>
            <a:pPr marL="0" indent="0">
              <a:buNone/>
            </a:pPr>
            <a:r>
              <a:rPr lang="en-US" sz="2400" b="1" dirty="0"/>
              <a:t>10</a:t>
            </a:r>
            <a:r>
              <a:rPr lang="en-US" sz="2400" dirty="0"/>
              <a:t>. </a:t>
            </a:r>
            <a:r>
              <a:rPr lang="en-US" sz="2400" b="1" dirty="0"/>
              <a:t>Review your Annual Taxes</a:t>
            </a:r>
          </a:p>
          <a:p>
            <a:pPr lvl="1"/>
            <a:r>
              <a:rPr lang="en-US" sz="2200" dirty="0"/>
              <a:t>Include all expenses</a:t>
            </a:r>
          </a:p>
          <a:p>
            <a:pPr lvl="1"/>
            <a:r>
              <a:rPr lang="en-US" sz="2200" dirty="0"/>
              <a:t>Adjust tax deductions with your employer to breakeven</a:t>
            </a:r>
          </a:p>
          <a:p>
            <a:pPr lvl="1"/>
            <a:r>
              <a:rPr lang="en-US" sz="2200" dirty="0"/>
              <a:t>Maximum all possible deductions</a:t>
            </a:r>
          </a:p>
          <a:p>
            <a:pPr lvl="1"/>
            <a:r>
              <a:rPr lang="en-US" sz="2200" dirty="0"/>
              <a:t>Fill out a tax organizer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60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4F226C-082A-4693-897A-4BA9C64E3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44983-7A5E-25E1-F98C-71AB471D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230" y="1233378"/>
            <a:ext cx="5897649" cy="236496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dirty="0">
                <a:solidFill>
                  <a:srgbClr val="DADADA"/>
                </a:solidFill>
              </a:rPr>
              <a:t>You have been paying your tax bill and leaving the IRS a Tip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5C1724-035A-4285-8A33-FFBF7CCE0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615" y="965196"/>
            <a:ext cx="3685394" cy="4781641"/>
          </a:xfrm>
          <a:prstGeom prst="rect">
            <a:avLst/>
          </a:prstGeom>
          <a:solidFill>
            <a:schemeClr val="bg1"/>
          </a:solidFill>
          <a:ln w="190500">
            <a:solidFill>
              <a:srgbClr val="FFFFFF">
                <a:alpha val="666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Lightbulb">
            <a:extLst>
              <a:ext uri="{FF2B5EF4-FFF2-40B4-BE49-F238E27FC236}">
                <a16:creationId xmlns:a16="http://schemas.microsoft.com/office/drawing/2014/main" id="{484338DB-2707-5853-6160-D936E2919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0490" y="1938506"/>
            <a:ext cx="2835022" cy="28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55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A264A-E989-435B-B4E4-1A7AD7C3F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44" y="255182"/>
            <a:ext cx="10891468" cy="58037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11</a:t>
            </a:r>
            <a:r>
              <a:rPr lang="en-US" sz="2400" dirty="0"/>
              <a:t>. </a:t>
            </a:r>
            <a:r>
              <a:rPr lang="en-US" sz="2400" b="1" dirty="0"/>
              <a:t>Purchase a Home or Rental Property (Duplex)</a:t>
            </a:r>
          </a:p>
          <a:p>
            <a:pPr lvl="1"/>
            <a:r>
              <a:rPr lang="en-US" sz="2200" dirty="0"/>
              <a:t>Real Estate Investments – Landbank, CDC or County Sheriff Auctions</a:t>
            </a:r>
          </a:p>
          <a:p>
            <a:pPr lvl="1"/>
            <a:r>
              <a:rPr lang="en-US" sz="2200" dirty="0"/>
              <a:t>Research Bank websites for foreclosures</a:t>
            </a:r>
          </a:p>
          <a:p>
            <a:pPr lvl="1"/>
            <a:r>
              <a:rPr lang="en-US" sz="2200" dirty="0"/>
              <a:t>County Auditor Site – Value of Home</a:t>
            </a:r>
          </a:p>
          <a:p>
            <a:pPr lvl="1"/>
            <a:r>
              <a:rPr lang="en-US" sz="2200" dirty="0"/>
              <a:t>28/36 Rule (28% of gross income and 36% of your total debt)</a:t>
            </a:r>
          </a:p>
          <a:p>
            <a:pPr marL="0" indent="0">
              <a:buNone/>
            </a:pPr>
            <a:r>
              <a:rPr lang="en-US" sz="2400" b="1" dirty="0"/>
              <a:t>12</a:t>
            </a:r>
            <a:r>
              <a:rPr lang="en-US" sz="2400" dirty="0"/>
              <a:t>.C</a:t>
            </a:r>
            <a:r>
              <a:rPr lang="en-US" sz="2400" b="1" dirty="0"/>
              <a:t>reate an Online Business or another Stream of Income (Digital Business)</a:t>
            </a:r>
          </a:p>
          <a:p>
            <a:pPr lvl="1"/>
            <a:r>
              <a:rPr lang="en-US" sz="2200" dirty="0"/>
              <a:t>Turo, Airbnb, Virtual Assistant, Amazon Store, Vending Machines, Dog Walker, Cleaning Company, ATM Business, Dividend Stocks </a:t>
            </a:r>
          </a:p>
          <a:p>
            <a:pPr lvl="1"/>
            <a:r>
              <a:rPr lang="en-US" sz="2200" dirty="0"/>
              <a:t>Properly Establish that business, AOI, Tax ID and Business Credit</a:t>
            </a:r>
          </a:p>
          <a:p>
            <a:pPr lvl="1"/>
            <a:r>
              <a:rPr lang="en-US" sz="2200" b="1" dirty="0"/>
              <a:t>Exercise</a:t>
            </a:r>
            <a:r>
              <a:rPr lang="en-US" sz="2200" dirty="0"/>
              <a:t>: Sample business plans at sba.gov</a:t>
            </a:r>
          </a:p>
          <a:p>
            <a:pPr marL="0" indent="0">
              <a:buNone/>
            </a:pPr>
            <a:r>
              <a:rPr lang="en-US" sz="2400" b="1" dirty="0"/>
              <a:t>13</a:t>
            </a:r>
            <a:r>
              <a:rPr lang="en-US" sz="2400" dirty="0"/>
              <a:t>.</a:t>
            </a:r>
            <a:r>
              <a:rPr lang="en-US" sz="2400" b="1" dirty="0"/>
              <a:t>Open a Savings account, Brokerage or Money Market account </a:t>
            </a:r>
          </a:p>
          <a:p>
            <a:pPr lvl="1"/>
            <a:r>
              <a:rPr lang="en-US" sz="2200" dirty="0"/>
              <a:t>Automate (ACH) your age per paycheck(save at least 10%)</a:t>
            </a:r>
          </a:p>
          <a:p>
            <a:pPr lvl="1"/>
            <a:r>
              <a:rPr lang="en-US" sz="2200" dirty="0"/>
              <a:t>Create an emergency fund (20 miles from your home), No debit card</a:t>
            </a:r>
          </a:p>
          <a:p>
            <a:pPr lvl="1"/>
            <a:r>
              <a:rPr lang="en-US" sz="2200" dirty="0"/>
              <a:t>3-6 months of monthly obligations on hand (Interest Bearing)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763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A264A-E989-435B-B4E4-1A7AD7C3F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87" y="311888"/>
            <a:ext cx="10856026" cy="63145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14. Money Purpose Challenge (Separate Personal vs. Business)</a:t>
            </a:r>
          </a:p>
          <a:p>
            <a:pPr lvl="1"/>
            <a:r>
              <a:rPr lang="en-US" dirty="0"/>
              <a:t>Review the last 60 days of your bank statements </a:t>
            </a:r>
          </a:p>
          <a:p>
            <a:pPr lvl="1"/>
            <a:r>
              <a:rPr lang="en-US" dirty="0"/>
              <a:t>3 Highlighters (Wants, Needs and Saving)</a:t>
            </a:r>
          </a:p>
          <a:p>
            <a:pPr marL="0" indent="0">
              <a:buNone/>
            </a:pPr>
            <a:r>
              <a:rPr lang="en-US" b="1" dirty="0"/>
              <a:t>15</a:t>
            </a:r>
            <a:r>
              <a:rPr lang="en-US" dirty="0"/>
              <a:t>. </a:t>
            </a:r>
            <a:r>
              <a:rPr lang="en-US" b="1" dirty="0"/>
              <a:t>Create and embrace a BUDGET</a:t>
            </a:r>
          </a:p>
          <a:p>
            <a:pPr lvl="2"/>
            <a:r>
              <a:rPr lang="en-US" dirty="0"/>
              <a:t>Set monthly spending limit (Add non-essentials)</a:t>
            </a:r>
          </a:p>
          <a:p>
            <a:pPr lvl="2"/>
            <a:r>
              <a:rPr lang="en-US" dirty="0"/>
              <a:t>Implement 50/20/30 Plan </a:t>
            </a:r>
            <a:r>
              <a:rPr lang="en-US" dirty="0">
                <a:solidFill>
                  <a:srgbClr val="FFFF00"/>
                </a:solidFill>
              </a:rPr>
              <a:t>(30= 10% Savings, 10% Investments and 10% Tithing)</a:t>
            </a:r>
          </a:p>
          <a:p>
            <a:pPr lvl="2"/>
            <a:r>
              <a:rPr lang="en-US" dirty="0"/>
              <a:t>Zero Based Method (Assign Each $) or Half Payment Method (Split)</a:t>
            </a:r>
          </a:p>
          <a:p>
            <a:pPr lvl="2"/>
            <a:r>
              <a:rPr lang="en-US" dirty="0"/>
              <a:t>Share with others</a:t>
            </a:r>
          </a:p>
          <a:p>
            <a:pPr lvl="2"/>
            <a:r>
              <a:rPr lang="en-US" dirty="0"/>
              <a:t>Review quarterly and reset annually</a:t>
            </a:r>
          </a:p>
          <a:p>
            <a:pPr lvl="2"/>
            <a:r>
              <a:rPr lang="en-US" dirty="0"/>
              <a:t>Make necessary sacrifices</a:t>
            </a:r>
          </a:p>
          <a:p>
            <a:pPr lvl="2"/>
            <a:r>
              <a:rPr lang="en-US" dirty="0"/>
              <a:t>Exercise: Utilize Technology</a:t>
            </a:r>
          </a:p>
          <a:p>
            <a:pPr lvl="2"/>
            <a:r>
              <a:rPr lang="en-US" sz="1600" b="1" dirty="0"/>
              <a:t>(3) Paycheck Month (Reinvest Mortgage, Investment)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16</a:t>
            </a:r>
            <a:r>
              <a:rPr lang="en-US" dirty="0"/>
              <a:t>.</a:t>
            </a:r>
            <a:r>
              <a:rPr lang="en-US" b="1" dirty="0"/>
              <a:t>Get an Identity Theft program </a:t>
            </a:r>
          </a:p>
          <a:p>
            <a:pPr lvl="2"/>
            <a:r>
              <a:rPr lang="en-US" dirty="0"/>
              <a:t>Free Bank Offerings</a:t>
            </a:r>
          </a:p>
          <a:p>
            <a:pPr lvl="2"/>
            <a:r>
              <a:rPr lang="en-US" dirty="0"/>
              <a:t>Credit Card Companies</a:t>
            </a:r>
          </a:p>
          <a:p>
            <a:pPr marL="0" indent="0">
              <a:buNone/>
            </a:pPr>
            <a:r>
              <a:rPr lang="en-US" b="1" dirty="0"/>
              <a:t>17</a:t>
            </a:r>
            <a:r>
              <a:rPr lang="en-US" dirty="0"/>
              <a:t>. </a:t>
            </a:r>
            <a:r>
              <a:rPr lang="en-US" b="1" dirty="0"/>
              <a:t>Negotiate existing bills, debts and increase and decrease rates </a:t>
            </a:r>
          </a:p>
          <a:p>
            <a:pPr lvl="2"/>
            <a:r>
              <a:rPr lang="en-US" dirty="0"/>
              <a:t>Reduce interest rates</a:t>
            </a:r>
          </a:p>
          <a:p>
            <a:pPr lvl="2"/>
            <a:r>
              <a:rPr lang="en-US" dirty="0"/>
              <a:t>Open your bills and emails</a:t>
            </a:r>
          </a:p>
          <a:p>
            <a:pPr lvl="2"/>
            <a:r>
              <a:rPr lang="en-US" dirty="0"/>
              <a:t>Understand all your income and how to control and direct your money</a:t>
            </a:r>
          </a:p>
          <a:p>
            <a:pPr lvl="2"/>
            <a:r>
              <a:rPr lang="en-US" dirty="0"/>
              <a:t>Build a strong foundation. Just because you make it don’t mean you should waste it.</a:t>
            </a:r>
          </a:p>
        </p:txBody>
      </p:sp>
    </p:spTree>
    <p:extLst>
      <p:ext uri="{BB962C8B-B14F-4D97-AF65-F5344CB8AC3E}">
        <p14:creationId xmlns:p14="http://schemas.microsoft.com/office/powerpoint/2010/main" val="3034185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0D0E-4589-65D5-8653-DA3ECCF96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Malachi 3:10 (NIV)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C7A0E-1D23-12E1-AE5E-4F3673D08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3600" b="0" i="0" dirty="0">
                <a:solidFill>
                  <a:srgbClr val="FFFF00"/>
                </a:solidFill>
                <a:effectLst/>
                <a:latin typeface="system-ui"/>
              </a:rPr>
              <a:t>Bring the whole tithe into the storehouse, that there may be food in my house. Test me in this,” says the </a:t>
            </a:r>
            <a:r>
              <a:rPr lang="en-US" sz="3600" b="0" i="0" cap="small" dirty="0">
                <a:solidFill>
                  <a:srgbClr val="FFFF00"/>
                </a:solidFill>
                <a:effectLst/>
                <a:latin typeface="system-ui"/>
              </a:rPr>
              <a:t>Lord</a:t>
            </a:r>
            <a:r>
              <a:rPr lang="en-US" sz="3600" b="0" i="0" dirty="0">
                <a:solidFill>
                  <a:srgbClr val="FFFF00"/>
                </a:solidFill>
                <a:effectLst/>
                <a:latin typeface="system-ui"/>
              </a:rPr>
              <a:t> Almighty, “and see if I will not throw open the floodgates of heaven and pour out so much blessing that there will not be room enough to store it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16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A264A-E989-435B-B4E4-1A7AD7C3F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67" y="304801"/>
            <a:ext cx="10905645" cy="63097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18</a:t>
            </a:r>
            <a:r>
              <a:rPr lang="en-US" sz="2400" dirty="0"/>
              <a:t>. </a:t>
            </a:r>
            <a:r>
              <a:rPr lang="en-US" sz="2400" b="1" dirty="0"/>
              <a:t>Create a Strategy to build your Credit Score (CLUB 800)</a:t>
            </a:r>
          </a:p>
          <a:p>
            <a:pPr lvl="2"/>
            <a:r>
              <a:rPr lang="en-US" sz="2400" dirty="0"/>
              <a:t>Credit Karma, WeBULL and CreditReport.com</a:t>
            </a:r>
          </a:p>
          <a:p>
            <a:pPr lvl="2"/>
            <a:r>
              <a:rPr lang="en-US" sz="2400" dirty="0"/>
              <a:t>Turn Good credit into Cash (This is Good Debt)</a:t>
            </a:r>
          </a:p>
          <a:p>
            <a:pPr lvl="2"/>
            <a:r>
              <a:rPr lang="en-US" sz="2400" dirty="0"/>
              <a:t>Youth as Additional User</a:t>
            </a:r>
          </a:p>
          <a:p>
            <a:pPr marL="0" indent="0">
              <a:buNone/>
            </a:pPr>
            <a:r>
              <a:rPr lang="en-US" sz="2400" b="1" dirty="0"/>
              <a:t>19</a:t>
            </a:r>
            <a:r>
              <a:rPr lang="en-US" sz="2400" dirty="0"/>
              <a:t>. </a:t>
            </a:r>
            <a:r>
              <a:rPr lang="en-US" sz="2400" b="1" dirty="0"/>
              <a:t>Sell all Unused Items, stop all Free Trials and Unused Memberships</a:t>
            </a:r>
          </a:p>
          <a:p>
            <a:pPr lvl="2"/>
            <a:r>
              <a:rPr lang="en-US" sz="2400" dirty="0"/>
              <a:t>Gym, Apps, Subscriptions, Carwash and etc.</a:t>
            </a:r>
          </a:p>
          <a:p>
            <a:pPr marL="0" indent="0">
              <a:buNone/>
            </a:pPr>
            <a:r>
              <a:rPr lang="en-US" sz="2400" b="1" dirty="0"/>
              <a:t>20</a:t>
            </a:r>
            <a:r>
              <a:rPr lang="en-US" sz="2400" dirty="0"/>
              <a:t>. </a:t>
            </a:r>
            <a:r>
              <a:rPr lang="en-US" sz="2400" b="1" dirty="0"/>
              <a:t>Clear up app space for Financial Tool Apps (Match $ vs. Entertainment)</a:t>
            </a:r>
          </a:p>
          <a:p>
            <a:pPr marL="0" indent="0">
              <a:buNone/>
            </a:pPr>
            <a:r>
              <a:rPr lang="en-US" sz="2400" b="1" dirty="0"/>
              <a:t>21.</a:t>
            </a:r>
            <a:r>
              <a:rPr lang="en-US" sz="2400" dirty="0"/>
              <a:t> </a:t>
            </a:r>
            <a:r>
              <a:rPr lang="en-US" sz="2400" b="1" dirty="0"/>
              <a:t>Personal Financial Statement (PFS) </a:t>
            </a:r>
          </a:p>
          <a:p>
            <a:pPr lvl="1"/>
            <a:r>
              <a:rPr lang="en-US" sz="2200" dirty="0"/>
              <a:t>What is your Net worth? </a:t>
            </a:r>
          </a:p>
          <a:p>
            <a:pPr lvl="1"/>
            <a:r>
              <a:rPr lang="en-US" sz="2200" dirty="0"/>
              <a:t>Assets vs. Liabilities</a:t>
            </a:r>
          </a:p>
          <a:p>
            <a:pPr marL="0" indent="0">
              <a:buNone/>
            </a:pPr>
            <a:r>
              <a:rPr lang="en-US" sz="2400" b="1" dirty="0"/>
              <a:t>22</a:t>
            </a:r>
            <a:r>
              <a:rPr lang="en-US" sz="2400" dirty="0"/>
              <a:t>. </a:t>
            </a:r>
            <a:r>
              <a:rPr lang="en-US" sz="2400" b="1" dirty="0"/>
              <a:t>Every Sunday for 1-2 hours (12 Weeks)</a:t>
            </a:r>
          </a:p>
          <a:p>
            <a:pPr lvl="1"/>
            <a:r>
              <a:rPr lang="en-US" sz="2400" dirty="0"/>
              <a:t>How much time do you currently spend reviewing your finances?</a:t>
            </a:r>
          </a:p>
          <a:p>
            <a:pPr lvl="1"/>
            <a:r>
              <a:rPr lang="en-US" sz="2400" dirty="0"/>
              <a:t>Do a zoom meeting with you family or friends</a:t>
            </a:r>
          </a:p>
          <a:p>
            <a:pPr lvl="1"/>
            <a:r>
              <a:rPr lang="en-US" sz="2400" dirty="0"/>
              <a:t>Money Showers, Purpose Parties</a:t>
            </a:r>
          </a:p>
          <a:p>
            <a:pPr marL="0" indent="0">
              <a:buNone/>
            </a:pPr>
            <a:r>
              <a:rPr lang="en-US" sz="2400" b="1" dirty="0"/>
              <a:t>23</a:t>
            </a:r>
            <a:r>
              <a:rPr lang="en-US" sz="2400" dirty="0"/>
              <a:t>. </a:t>
            </a:r>
            <a:r>
              <a:rPr lang="en-US" sz="2400" b="1" dirty="0"/>
              <a:t>Create the LEGACY Box </a:t>
            </a:r>
          </a:p>
        </p:txBody>
      </p:sp>
    </p:spTree>
    <p:extLst>
      <p:ext uri="{BB962C8B-B14F-4D97-AF65-F5344CB8AC3E}">
        <p14:creationId xmlns:p14="http://schemas.microsoft.com/office/powerpoint/2010/main" val="1023303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B3855-CD15-9E45-D0D2-32374479E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Preparation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E8537-391B-3F97-91F8-0A85F33FB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TCE – Call </a:t>
            </a:r>
            <a:r>
              <a:rPr lang="en-US" b="0" i="0" dirty="0">
                <a:solidFill>
                  <a:srgbClr val="7A7A7A"/>
                </a:solidFill>
                <a:effectLst/>
                <a:latin typeface="Helvetica" panose="020B0604020202020204" pitchFamily="34" charset="0"/>
              </a:rPr>
              <a:t>888-227-7669</a:t>
            </a:r>
            <a:endParaRPr lang="en-US" dirty="0"/>
          </a:p>
          <a:p>
            <a:r>
              <a:rPr lang="en-US" dirty="0"/>
              <a:t>VITA – IRS.GOV</a:t>
            </a:r>
          </a:p>
        </p:txBody>
      </p:sp>
    </p:spTree>
    <p:extLst>
      <p:ext uri="{BB962C8B-B14F-4D97-AF65-F5344CB8AC3E}">
        <p14:creationId xmlns:p14="http://schemas.microsoft.com/office/powerpoint/2010/main" val="941064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4938B-1255-E312-D8F3-AD155BD8B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sz="5400" dirty="0"/>
              <a:t>What is your last name worth today and what will it be worth when you leave this earth?</a:t>
            </a:r>
          </a:p>
        </p:txBody>
      </p:sp>
    </p:spTree>
    <p:extLst>
      <p:ext uri="{BB962C8B-B14F-4D97-AF65-F5344CB8AC3E}">
        <p14:creationId xmlns:p14="http://schemas.microsoft.com/office/powerpoint/2010/main" val="1840108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635" y="294023"/>
            <a:ext cx="9003323" cy="15344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Helpful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/>
              <a:t>Websites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33187-2ED5-48F0-8946-0190753F754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8226" y="378272"/>
            <a:ext cx="10955547" cy="6573328"/>
          </a:xfrm>
          <a:prstGeom prst="rect">
            <a:avLst/>
          </a:prstGeom>
        </p:spPr>
        <p:txBody>
          <a:bodyPr numCol="2"/>
          <a:lstStyle>
            <a:lvl1pPr marL="2286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/>
              <a:buChar char="•"/>
              <a:defRPr sz="17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pitchFamily="-112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Font typeface="Lucida Grande"/>
              <a:buChar char="-"/>
              <a:defRPr sz="17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pitchFamily="-112" charset="-128"/>
                <a:cs typeface="Arial"/>
              </a:defRPr>
            </a:lvl2pPr>
            <a:lvl3pPr marL="548640" indent="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Font typeface="Lucida Grande"/>
              <a:buNone/>
              <a:defRPr sz="1700" b="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pitchFamily="-112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Font typeface="Lucida Grande"/>
              <a:buChar char="-"/>
              <a:defRPr sz="17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pitchFamily="-112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Font typeface="Lucida Grande"/>
              <a:buNone/>
              <a:defRPr sz="17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 pitchFamily="-112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u="sng" dirty="0">
                <a:latin typeface="+mn-lt"/>
              </a:rPr>
              <a:t>Business Plan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FF0000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www.sba.gov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FF0000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www.score.org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1600" b="1" u="sng" dirty="0">
                <a:latin typeface="+mn-lt"/>
              </a:rPr>
              <a:t>Legal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FF0000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www.irs.gov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FF0000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www.rocketlawyer.gov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FF0000"/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www.legalzoom.com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b="1" u="sng" dirty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u="sng" dirty="0">
                <a:latin typeface="+mn-lt"/>
              </a:rPr>
              <a:t>Interest Rates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www.bankrate.com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b="1" u="sng" dirty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u="sng" dirty="0">
                <a:latin typeface="+mn-lt"/>
              </a:rPr>
              <a:t>Taxes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FF0000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www.irs.gov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u="sng" dirty="0">
                <a:solidFill>
                  <a:srgbClr val="FF0000"/>
                </a:solidFill>
                <a:latin typeface="+mn-lt"/>
              </a:rPr>
              <a:t>www.cleconsultingfirm.com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b="1" u="sng" dirty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u="sng" dirty="0">
                <a:latin typeface="+mn-lt"/>
              </a:rPr>
              <a:t>Accounting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u="sng" dirty="0">
                <a:solidFill>
                  <a:srgbClr val="FF0000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www.quickbooksonline.com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u="sng" dirty="0">
                <a:solidFill>
                  <a:srgbClr val="FF0000"/>
                </a:solidFill>
                <a:latin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www.freshbooks.com</a:t>
            </a:r>
            <a:endParaRPr lang="en-US" sz="1600" u="sng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u="sng" dirty="0">
                <a:solidFill>
                  <a:srgbClr val="FF0000"/>
                </a:solidFill>
                <a:latin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www.zero.com</a:t>
            </a:r>
            <a:endParaRPr lang="en-US" sz="1600" u="sng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u="sng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u="sng" dirty="0">
                <a:latin typeface="+mn-lt"/>
              </a:rPr>
              <a:t>CRM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u="sng" dirty="0">
                <a:solidFill>
                  <a:srgbClr val="FF0000"/>
                </a:solidFill>
                <a:latin typeface="+mn-lt"/>
              </a:rPr>
              <a:t>www.financialcents.com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u="sng" dirty="0">
                <a:solidFill>
                  <a:srgbClr val="FF0000"/>
                </a:solidFill>
                <a:latin typeface="+mn-lt"/>
              </a:rPr>
              <a:t>www.capsule.com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u="sng" dirty="0">
                <a:solidFill>
                  <a:srgbClr val="FF0000"/>
                </a:solidFill>
                <a:latin typeface="+mn-lt"/>
              </a:rPr>
              <a:t>www.salesforce.com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u="sng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b="1" dirty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u="sng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endParaRPr lang="en-US" sz="1800" u="sng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896931-C26C-4A26-83FB-4B1895951ACB}"/>
              </a:ext>
            </a:extLst>
          </p:cNvPr>
          <p:cNvSpPr txBox="1"/>
          <p:nvPr/>
        </p:nvSpPr>
        <p:spPr>
          <a:xfrm>
            <a:off x="8176943" y="345593"/>
            <a:ext cx="3276962" cy="8356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Budget</a:t>
            </a:r>
          </a:p>
          <a:p>
            <a:r>
              <a:rPr lang="en-US" sz="1600" u="sng" dirty="0">
                <a:solidFill>
                  <a:srgbClr val="FF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www.mint.com</a:t>
            </a:r>
            <a:endParaRPr lang="en-US" sz="1600" u="sng" dirty="0">
              <a:solidFill>
                <a:srgbClr val="FF0000"/>
              </a:solidFill>
            </a:endParaRPr>
          </a:p>
          <a:p>
            <a:r>
              <a:rPr lang="en-US" sz="1600" u="sng" dirty="0">
                <a:solidFill>
                  <a:srgbClr val="FF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www.budgettracker.com</a:t>
            </a:r>
            <a:endParaRPr lang="en-US" sz="1600" u="sng" dirty="0">
              <a:solidFill>
                <a:srgbClr val="FF0000"/>
              </a:solidFill>
            </a:endParaRPr>
          </a:p>
          <a:p>
            <a:r>
              <a:rPr lang="en-US" sz="1600" u="sng" dirty="0">
                <a:solidFill>
                  <a:srgbClr val="FF00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www.budgetpulse.com</a:t>
            </a:r>
            <a:endParaRPr lang="en-US" sz="1600" u="sng" dirty="0">
              <a:solidFill>
                <a:srgbClr val="FF0000"/>
              </a:solidFill>
            </a:endParaRPr>
          </a:p>
          <a:p>
            <a:endParaRPr lang="en-US" sz="1600" u="sng" dirty="0"/>
          </a:p>
          <a:p>
            <a:r>
              <a:rPr lang="en-US" sz="1600" b="1" u="sng" dirty="0"/>
              <a:t>Technology</a:t>
            </a:r>
          </a:p>
          <a:p>
            <a:r>
              <a:rPr lang="en-US" sz="1600" u="sng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www.quickbooksonline.com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u="sng" dirty="0">
                <a:solidFill>
                  <a:srgbClr val="FF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www.freshbooks.com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u="sng" dirty="0"/>
          </a:p>
          <a:p>
            <a:r>
              <a:rPr lang="en-US" sz="1600" b="1" u="sng" dirty="0"/>
              <a:t>Credit Report and Score</a:t>
            </a:r>
          </a:p>
          <a:p>
            <a:r>
              <a:rPr lang="en-US" sz="1600" u="sng" dirty="0">
                <a:solidFill>
                  <a:srgbClr val="FF0000"/>
                </a:solidFill>
              </a:rPr>
              <a:t>www.wallethub.com</a:t>
            </a:r>
            <a:endParaRPr lang="en-US" sz="1600" u="sng" dirty="0">
              <a:solidFill>
                <a:srgbClr val="FF0000"/>
              </a:solidFill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u="sng" dirty="0">
                <a:solidFill>
                  <a:srgbClr val="FF000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www.creditkarma.com</a:t>
            </a:r>
            <a:endParaRPr lang="en-US" sz="1600" u="sng" dirty="0">
              <a:solidFill>
                <a:srgbClr val="FF0000"/>
              </a:solidFill>
            </a:endParaRPr>
          </a:p>
          <a:p>
            <a:r>
              <a:rPr lang="en-US" sz="1600" u="sng" dirty="0">
                <a:solidFill>
                  <a:srgbClr val="FF0000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www.annualcreditreport.com</a:t>
            </a:r>
            <a:endParaRPr lang="en-US" sz="1600" u="sng" dirty="0">
              <a:solidFill>
                <a:srgbClr val="FF0000"/>
              </a:solidFill>
            </a:endParaRPr>
          </a:p>
          <a:p>
            <a:r>
              <a:rPr lang="en-US" sz="1600" u="sng" dirty="0">
                <a:solidFill>
                  <a:srgbClr val="FF0000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www.creditreport.com</a:t>
            </a:r>
            <a:endParaRPr lang="en-US" sz="1600" u="sng" dirty="0">
              <a:solidFill>
                <a:srgbClr val="FF0000"/>
              </a:solidFill>
            </a:endParaRPr>
          </a:p>
          <a:p>
            <a:endParaRPr lang="en-US" sz="1600" u="sng" dirty="0"/>
          </a:p>
          <a:p>
            <a:r>
              <a:rPr lang="en-US" sz="1600" b="1" u="sng" dirty="0"/>
              <a:t>Student Loans</a:t>
            </a:r>
          </a:p>
          <a:p>
            <a:r>
              <a:rPr lang="en-US" sz="1600" dirty="0">
                <a:solidFill>
                  <a:srgbClr val="FF0000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www.nslds.ed.gov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b="1" dirty="0"/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b="1" u="sng" dirty="0">
                <a:latin typeface="+mn-lt"/>
              </a:rPr>
              <a:t>Business Credit</a:t>
            </a:r>
          </a:p>
          <a:p>
            <a:r>
              <a:rPr lang="en-US" sz="1600" u="sng" dirty="0">
                <a:solidFill>
                  <a:srgbClr val="FF0000"/>
                </a:solidFill>
                <a:latin typeface="+mn-lt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www.dnb.com</a:t>
            </a:r>
            <a:endParaRPr lang="en-US" sz="1600" u="sng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100" b="1" u="sng" dirty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u="sng" dirty="0">
                <a:latin typeface="+mn-lt"/>
              </a:rPr>
              <a:t>Insurance</a:t>
            </a:r>
            <a:r>
              <a:rPr lang="en-US" sz="1600" dirty="0">
                <a:latin typeface="+mn-lt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u="sng" dirty="0">
                <a:solidFill>
                  <a:srgbClr val="FF0000"/>
                </a:solidFill>
                <a:latin typeface="+mn-lt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www.lifehappens.org</a:t>
            </a:r>
            <a:endParaRPr lang="en-US" sz="1600" u="sng" dirty="0">
              <a:solidFill>
                <a:srgbClr val="FF0000"/>
              </a:solidFill>
              <a:latin typeface="+mn-lt"/>
            </a:endParaRPr>
          </a:p>
          <a:p>
            <a:endParaRPr lang="en-US" sz="1600" u="sng" dirty="0">
              <a:solidFill>
                <a:srgbClr val="FF0000"/>
              </a:solidFill>
              <a:latin typeface="+mn-lt"/>
            </a:endParaRP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b="1" dirty="0"/>
          </a:p>
          <a:p>
            <a:endParaRPr lang="en-US" b="1" dirty="0"/>
          </a:p>
          <a:p>
            <a:endParaRPr lang="en-US" u="sng" dirty="0"/>
          </a:p>
          <a:p>
            <a:endParaRPr lang="en-US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</p:txBody>
      </p:sp>
      <p:pic>
        <p:nvPicPr>
          <p:cNvPr id="4098" name="Picture 2" descr="Grantseeker Resources &amp; Ag Training Available | indiangiver">
            <a:extLst>
              <a:ext uri="{FF2B5EF4-FFF2-40B4-BE49-F238E27FC236}">
                <a16:creationId xmlns:a16="http://schemas.microsoft.com/office/drawing/2014/main" id="{A0C77E9E-CAAA-126D-952A-8D4EE5B6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15" y="1893295"/>
            <a:ext cx="3276962" cy="269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195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lack Families Are 228 Years Away From Accumulating the Same Amount of ...">
            <a:extLst>
              <a:ext uri="{FF2B5EF4-FFF2-40B4-BE49-F238E27FC236}">
                <a16:creationId xmlns:a16="http://schemas.microsoft.com/office/drawing/2014/main" id="{35928EEC-08BD-8EB2-9FC8-6C068D24F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457200"/>
            <a:ext cx="914399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471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671EA9-885F-4069-65FA-4A216E36F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16" y="1078264"/>
            <a:ext cx="3422930" cy="4701473"/>
          </a:xfrm>
        </p:spPr>
        <p:txBody>
          <a:bodyPr>
            <a:normAutofit/>
          </a:bodyPr>
          <a:lstStyle/>
          <a:p>
            <a:pPr algn="r"/>
            <a:r>
              <a:rPr lang="en-US" sz="4400" b="1">
                <a:solidFill>
                  <a:srgbClr val="FFFFFF"/>
                </a:solidFill>
              </a:rPr>
              <a:t>How To Stay Connected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C63EE-83F1-510F-144F-341910362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6921" y="-347330"/>
            <a:ext cx="6748130" cy="6595729"/>
          </a:xfrm>
          <a:effectLst/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To volunteer, attend or support:</a:t>
            </a:r>
          </a:p>
          <a:p>
            <a:pPr marL="514350" indent="-514350">
              <a:buAutoNum type="arabicPeriod"/>
            </a:pPr>
            <a:r>
              <a:rPr lang="en-US" b="1" dirty="0">
                <a:latin typeface="+mj-lt"/>
              </a:rPr>
              <a:t>Website</a:t>
            </a:r>
            <a:r>
              <a:rPr lang="en-US" dirty="0">
                <a:latin typeface="+mj-lt"/>
              </a:rPr>
              <a:t> – www.cleconsultingfirm.com</a:t>
            </a:r>
          </a:p>
          <a:p>
            <a:pPr marL="514350" indent="-514350">
              <a:buAutoNum type="arabicPeriod"/>
            </a:pPr>
            <a:r>
              <a:rPr lang="en-US" b="1" dirty="0">
                <a:latin typeface="+mj-lt"/>
              </a:rPr>
              <a:t>Social Media </a:t>
            </a:r>
            <a:r>
              <a:rPr lang="en-US" dirty="0">
                <a:latin typeface="+mj-lt"/>
              </a:rPr>
              <a:t>– Instagram, Facebook, Twitter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                     @laresepurnell @cleconsultingfirm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3.     </a:t>
            </a:r>
            <a:r>
              <a:rPr lang="en-US" b="1" dirty="0">
                <a:latin typeface="+mj-lt"/>
              </a:rPr>
              <a:t>Email </a:t>
            </a:r>
            <a:r>
              <a:rPr lang="en-US" dirty="0">
                <a:latin typeface="+mj-lt"/>
              </a:rPr>
              <a:t>– laresepurnell@cleconsultingfirm.com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4.     </a:t>
            </a:r>
            <a:r>
              <a:rPr lang="en-US" b="1" dirty="0">
                <a:latin typeface="+mj-lt"/>
              </a:rPr>
              <a:t>Contact</a:t>
            </a:r>
            <a:r>
              <a:rPr lang="en-US" dirty="0">
                <a:latin typeface="+mj-lt"/>
              </a:rPr>
              <a:t> – 216-800-9021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3FFE-006D-47AC-0001-FFA8DF5A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5FD5434-F838-4DD4-A17B-1CB1A1850DF4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37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E482A67-6CD8-49D7-9F85-52ECF9915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AED60-43A2-0CAA-56D5-CFE3194F6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617" y="965196"/>
            <a:ext cx="3934350" cy="376274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DADADA"/>
                </a:solidFill>
              </a:rPr>
              <a:t>Cash APP $larese1  ($20)</a:t>
            </a:r>
            <a:br>
              <a:rPr lang="en-US" sz="2400" dirty="0">
                <a:solidFill>
                  <a:srgbClr val="DADADA"/>
                </a:solidFill>
              </a:rPr>
            </a:br>
            <a:br>
              <a:rPr lang="en-US" sz="2400" dirty="0">
                <a:solidFill>
                  <a:srgbClr val="DADADA"/>
                </a:solidFill>
              </a:rPr>
            </a:br>
            <a:r>
              <a:rPr lang="en-US" sz="2400" dirty="0">
                <a:solidFill>
                  <a:srgbClr val="DADADA"/>
                </a:solidFill>
              </a:rPr>
              <a:t>Put Your Address in the Memo</a:t>
            </a:r>
            <a:br>
              <a:rPr lang="en-US" sz="2400" dirty="0">
                <a:solidFill>
                  <a:srgbClr val="DADADA"/>
                </a:solidFill>
              </a:rPr>
            </a:br>
            <a:br>
              <a:rPr lang="en-US" sz="2400" dirty="0">
                <a:solidFill>
                  <a:srgbClr val="DADADA"/>
                </a:solidFill>
              </a:rPr>
            </a:br>
            <a:r>
              <a:rPr lang="en-US" sz="2400" dirty="0">
                <a:solidFill>
                  <a:srgbClr val="DADADA"/>
                </a:solidFill>
              </a:rPr>
              <a:t>www.unexpectedbook.com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8F941B-B7E9-44F2-9A2C-5D35ACF9A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614" y="965196"/>
            <a:ext cx="6476539" cy="4781641"/>
          </a:xfrm>
          <a:prstGeom prst="rect">
            <a:avLst/>
          </a:prstGeom>
          <a:solidFill>
            <a:schemeClr val="bg1"/>
          </a:solidFill>
          <a:ln w="190500">
            <a:solidFill>
              <a:srgbClr val="FFFFFF">
                <a:alpha val="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 shot of a person in a suit and tie&#10;&#10;Description automatically generated">
            <a:extLst>
              <a:ext uri="{FF2B5EF4-FFF2-40B4-BE49-F238E27FC236}">
                <a16:creationId xmlns:a16="http://schemas.microsoft.com/office/drawing/2014/main" id="{16D5D3D6-A46C-92C8-68AB-B71DAC988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5" r="2" b="2"/>
          <a:stretch/>
        </p:blipFill>
        <p:spPr>
          <a:xfrm>
            <a:off x="1771579" y="1438360"/>
            <a:ext cx="4779851" cy="383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21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D3F1D-F225-A0DE-3E03-C97EC0D3F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sz="4800" dirty="0"/>
              <a:t>If you died today, what would your loved ones do without you, and would they be prepared financially?</a:t>
            </a:r>
          </a:p>
        </p:txBody>
      </p:sp>
    </p:spTree>
    <p:extLst>
      <p:ext uri="{BB962C8B-B14F-4D97-AF65-F5344CB8AC3E}">
        <p14:creationId xmlns:p14="http://schemas.microsoft.com/office/powerpoint/2010/main" val="390866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9F95-11E3-4260-69E3-AFBB6858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5490" y="639097"/>
            <a:ext cx="412758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Alarming Statistics</a:t>
            </a:r>
          </a:p>
        </p:txBody>
      </p:sp>
      <p:pic>
        <p:nvPicPr>
          <p:cNvPr id="3074" name="Picture 2" descr="Build Generational Wealth in Black Communities.">
            <a:extLst>
              <a:ext uri="{FF2B5EF4-FFF2-40B4-BE49-F238E27FC236}">
                <a16:creationId xmlns:a16="http://schemas.microsoft.com/office/drawing/2014/main" id="{EDEEDF3B-8BFB-8DB2-5309-FB68816D06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4861" y="640081"/>
            <a:ext cx="5170492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765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Figure 2. Homeownership Rates">
            <a:extLst>
              <a:ext uri="{FF2B5EF4-FFF2-40B4-BE49-F238E27FC236}">
                <a16:creationId xmlns:a16="http://schemas.microsoft.com/office/drawing/2014/main" id="{749F1C88-EAE9-6595-EEDF-28F954151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3205" y="643467"/>
            <a:ext cx="898558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0" name="Rectangle 14346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33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00AF3-F33C-F7F5-7C72-7EC56BD6698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>
              <a:spcAft>
                <a:spcPts val="600"/>
              </a:spcAft>
            </a:pPr>
            <a:r>
              <a:rPr lang="en-US"/>
              <a:t>www.ourmoneymatters.com</a:t>
            </a:r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290" name="Picture 2" descr="Net Worth Update April 2018">
            <a:extLst>
              <a:ext uri="{FF2B5EF4-FFF2-40B4-BE49-F238E27FC236}">
                <a16:creationId xmlns:a16="http://schemas.microsoft.com/office/drawing/2014/main" id="{B0AFE103-7CF9-36A7-06E7-630A2A45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40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6A324-EFE3-970E-DEB3-CBB9079C264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>
              <a:spcAft>
                <a:spcPts val="600"/>
              </a:spcAft>
            </a:pPr>
            <a:r>
              <a:rPr lang="en-US"/>
              <a:t>www.ourmoneymatters.com</a:t>
            </a:r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 descr="Breaking Down The Race Pay Gap - Zippia">
            <a:extLst>
              <a:ext uri="{FF2B5EF4-FFF2-40B4-BE49-F238E27FC236}">
                <a16:creationId xmlns:a16="http://schemas.microsoft.com/office/drawing/2014/main" id="{2898734A-75D8-4799-3205-E6E20BECB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792861"/>
            <a:ext cx="11277600" cy="52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78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Shared Mobility 101: The Impact of Shared Mobility – Webinar – Share North">
            <a:extLst>
              <a:ext uri="{FF2B5EF4-FFF2-40B4-BE49-F238E27FC236}">
                <a16:creationId xmlns:a16="http://schemas.microsoft.com/office/drawing/2014/main" id="{15A792C2-A4B1-7D7A-2473-DD56D5B4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6820" y="643467"/>
            <a:ext cx="595836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Rectangle 9226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64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4E95D-5253-FADB-26BD-F9FE57800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205345"/>
            <a:ext cx="10058400" cy="4966855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/>
              <a:t>Use This Rule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b="1" dirty="0"/>
              <a:t>21/90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600" dirty="0"/>
              <a:t>Its takes 21 days to build a habit and 90 days to build a lifestyle.</a:t>
            </a:r>
          </a:p>
        </p:txBody>
      </p:sp>
    </p:spTree>
    <p:extLst>
      <p:ext uri="{BB962C8B-B14F-4D97-AF65-F5344CB8AC3E}">
        <p14:creationId xmlns:p14="http://schemas.microsoft.com/office/powerpoint/2010/main" val="11800039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47627</TotalTime>
  <Words>1372</Words>
  <Application>Microsoft Office PowerPoint</Application>
  <PresentationFormat>Widescreen</PresentationFormat>
  <Paragraphs>197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Calisto MT</vt:lpstr>
      <vt:lpstr>Helvetica</vt:lpstr>
      <vt:lpstr>Roboto</vt:lpstr>
      <vt:lpstr>system-ui</vt:lpstr>
      <vt:lpstr>Wingdings 2</vt:lpstr>
      <vt:lpstr>Slate</vt:lpstr>
      <vt:lpstr>  23 Financial Tips 2023                          @laresepurnell        </vt:lpstr>
      <vt:lpstr>PowerPoint Presentation</vt:lpstr>
      <vt:lpstr>PowerPoint Presentation</vt:lpstr>
      <vt:lpstr>Alarming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Proverbs 13:22 (King James)</vt:lpstr>
      <vt:lpstr>21 Financial tips for 2021</vt:lpstr>
      <vt:lpstr>You have been paying your tax bill and leaving the IRS a Tip</vt:lpstr>
      <vt:lpstr>PowerPoint Presentation</vt:lpstr>
      <vt:lpstr>PowerPoint Presentation</vt:lpstr>
      <vt:lpstr>Malachi 3:10 (NIV)</vt:lpstr>
      <vt:lpstr>PowerPoint Presentation</vt:lpstr>
      <vt:lpstr>Tax Preparation Options</vt:lpstr>
      <vt:lpstr>Helpful Websites</vt:lpstr>
      <vt:lpstr>PowerPoint Presentation</vt:lpstr>
      <vt:lpstr>How To Stay Connected</vt:lpstr>
      <vt:lpstr>Cash APP $larese1  ($20)  Put Your Address in the Memo  www.unexpectedbook.com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Financials for 2021</dc:title>
  <dc:creator>22594</dc:creator>
  <cp:lastModifiedBy>LaRese Purnell</cp:lastModifiedBy>
  <cp:revision>42</cp:revision>
  <dcterms:created xsi:type="dcterms:W3CDTF">2021-01-31T00:02:28Z</dcterms:created>
  <dcterms:modified xsi:type="dcterms:W3CDTF">2023-03-26T11:16:15Z</dcterms:modified>
</cp:coreProperties>
</file>